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5" r:id="rId2"/>
    <p:sldId id="394" r:id="rId3"/>
    <p:sldId id="396" r:id="rId4"/>
    <p:sldId id="397" r:id="rId5"/>
    <p:sldId id="419" r:id="rId6"/>
    <p:sldId id="408" r:id="rId7"/>
    <p:sldId id="405" r:id="rId8"/>
    <p:sldId id="400" r:id="rId9"/>
    <p:sldId id="401" r:id="rId10"/>
    <p:sldId id="402" r:id="rId11"/>
    <p:sldId id="411" r:id="rId12"/>
    <p:sldId id="403" r:id="rId13"/>
    <p:sldId id="412" r:id="rId14"/>
    <p:sldId id="404" r:id="rId15"/>
    <p:sldId id="418" r:id="rId16"/>
    <p:sldId id="413" r:id="rId17"/>
    <p:sldId id="414" r:id="rId18"/>
    <p:sldId id="415" r:id="rId19"/>
    <p:sldId id="416" r:id="rId20"/>
    <p:sldId id="417" r:id="rId21"/>
    <p:sldId id="393" r:id="rId22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08.10.2020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10/08/2020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Lecture 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1590/s1806-375620180000001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Epidemiological Studies – Part 2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October 8, 2020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10.8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incidence rate ratio with 95% confidence interval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Crude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 </m:t>
                    </m:r>
                    <m:r>
                      <a:rPr lang="nb-NO" b="0" i="1" smtClean="0">
                        <a:latin typeface="Cambria Math"/>
                      </a:rPr>
                      <m:t>𝐼𝑅𝑅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55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173,216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22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177,537</m:t>
                            </m:r>
                          </m:den>
                        </m:f>
                      </m:den>
                    </m:f>
                    <m:r>
                      <a:rPr lang="nb-NO" b="0" i="1" smtClean="0">
                        <a:latin typeface="Cambria Math"/>
                      </a:rPr>
                      <m:t>=2.56 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95%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CI</m:t>
                        </m:r>
                        <m:r>
                          <a:rPr lang="nb-NO" b="0" i="1" smtClean="0">
                            <a:latin typeface="Cambria Math"/>
                          </a:rPr>
                          <m:t>:1.56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–</m:t>
                        </m:r>
                        <m:r>
                          <a:rPr lang="nb-NO" b="0" i="1" smtClean="0">
                            <a:latin typeface="Cambria Math"/>
                          </a:rPr>
                          <m:t>4.20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Using Poisson regression to adjust for age, residence, and hair color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Adjusted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 </m:t>
                    </m:r>
                    <m:r>
                      <a:rPr lang="nb-NO" b="0" i="1" smtClean="0">
                        <a:latin typeface="Cambria Math"/>
                      </a:rPr>
                      <m:t>𝐼𝑅𝑅</m:t>
                    </m:r>
                    <m:r>
                      <a:rPr lang="nb-NO" b="0" i="1" smtClean="0">
                        <a:latin typeface="Cambria Math"/>
                      </a:rPr>
                      <m:t>=2.42 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95%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CI</m:t>
                        </m:r>
                        <m:r>
                          <a:rPr lang="nb-NO" b="0" i="1" smtClean="0">
                            <a:latin typeface="Cambria Math"/>
                          </a:rPr>
                          <m:t>:1.46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–</m:t>
                        </m:r>
                        <m:r>
                          <a:rPr lang="nb-NO" b="0" i="1" smtClean="0">
                            <a:latin typeface="Cambria Math"/>
                          </a:rPr>
                          <m:t>4.02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Incidence rate almost two and a half times higher among the exposed</a:t>
                </a:r>
                <a:endParaRPr lang="en-US" dirty="0"/>
              </a:p>
              <a:p>
                <a:r>
                  <a:rPr lang="en-US" dirty="0" smtClean="0"/>
                  <a:t>IRR interpreted as a relative risk (RR)</a:t>
                </a:r>
              </a:p>
              <a:p>
                <a:r>
                  <a:rPr lang="en-US" dirty="0" smtClean="0"/>
                  <a:t>Approximately same result obtained by using Cox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276000" y="2268000"/>
            <a:ext cx="129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3276000" y="2592000"/>
            <a:ext cx="129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4878000" y="2340000"/>
            <a:ext cx="3384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708000" y="3384000"/>
            <a:ext cx="3384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studies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1800000"/>
            <a:ext cx="5584299" cy="3600000"/>
          </a:xfrm>
          <a:ln>
            <a:solidFill>
              <a:schemeClr val="tx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240000" y="5400000"/>
            <a:ext cx="2153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Table 10.1 in Aalen et al. (2006)</a:t>
            </a:r>
          </a:p>
        </p:txBody>
      </p:sp>
      <p:sp>
        <p:nvSpPr>
          <p:cNvPr id="9" name="Rektangel 8"/>
          <p:cNvSpPr/>
          <p:nvPr/>
        </p:nvSpPr>
        <p:spPr>
          <a:xfrm>
            <a:off x="3240000" y="2448000"/>
            <a:ext cx="55836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240000" y="2988000"/>
            <a:ext cx="5583600" cy="68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240000" y="3672000"/>
            <a:ext cx="5583600" cy="68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240000" y="4356000"/>
            <a:ext cx="5583600" cy="79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studies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effect of various interventions</a:t>
            </a:r>
          </a:p>
          <a:p>
            <a:pPr lvl="1"/>
            <a:r>
              <a:rPr lang="en-US" dirty="0" smtClean="0"/>
              <a:t>Treatments</a:t>
            </a:r>
          </a:p>
          <a:p>
            <a:pPr lvl="1"/>
            <a:r>
              <a:rPr lang="en-US" dirty="0" smtClean="0"/>
              <a:t>Drugs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/>
              <a:t>Often based on findings from observational studies</a:t>
            </a:r>
          </a:p>
          <a:p>
            <a:r>
              <a:rPr lang="en-US" dirty="0" smtClean="0"/>
              <a:t>Usually randomized</a:t>
            </a:r>
          </a:p>
          <a:p>
            <a:pPr lvl="1"/>
            <a:r>
              <a:rPr lang="en-US" dirty="0" smtClean="0"/>
              <a:t>Subjects randomly allocated to an intervention (i.e., grouped by chance)</a:t>
            </a:r>
          </a:p>
          <a:p>
            <a:r>
              <a:rPr lang="en-US" dirty="0" smtClean="0"/>
              <a:t>Much in common with controlled clinical trials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10.9 in Aalen et al. (2006)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19" y="1825625"/>
            <a:ext cx="8946962" cy="366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10.9 in Aalen et al. (2006),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Vitamin E and beta-carotene associated with reduced risk of cancer</a:t>
            </a:r>
          </a:p>
          <a:p>
            <a:pPr lvl="1"/>
            <a:r>
              <a:rPr lang="en-US" dirty="0"/>
              <a:t>High intake through diet and high blood levels of nutrients</a:t>
            </a:r>
            <a:endParaRPr lang="en-US" dirty="0" smtClean="0"/>
          </a:p>
          <a:p>
            <a:pPr lvl="1"/>
            <a:r>
              <a:rPr lang="en-US" dirty="0" smtClean="0"/>
              <a:t>Findings from observational studies (especially lung cancer)</a:t>
            </a:r>
          </a:p>
          <a:p>
            <a:r>
              <a:rPr lang="en-US" dirty="0"/>
              <a:t>Alpha-Tocopherol, Beta-Carotene Cancer Prevention </a:t>
            </a:r>
            <a:r>
              <a:rPr lang="en-US" dirty="0" smtClean="0"/>
              <a:t>Trial</a:t>
            </a:r>
            <a:endParaRPr lang="en-US" dirty="0"/>
          </a:p>
          <a:p>
            <a:pPr lvl="1"/>
            <a:r>
              <a:rPr lang="en-US" dirty="0"/>
              <a:t>Randomized placebo-controlled trial </a:t>
            </a:r>
            <a:r>
              <a:rPr lang="en-US" dirty="0" smtClean="0"/>
              <a:t>conducted in 1985–1993</a:t>
            </a:r>
            <a:endParaRPr lang="en-US" dirty="0"/>
          </a:p>
          <a:p>
            <a:pPr lvl="1"/>
            <a:r>
              <a:rPr lang="en-US" dirty="0"/>
              <a:t>National Public Health Institute of Finland and US National Cancer </a:t>
            </a:r>
            <a:r>
              <a:rPr lang="en-US" dirty="0" smtClean="0"/>
              <a:t>Institute</a:t>
            </a:r>
            <a:endParaRPr lang="en-US" dirty="0"/>
          </a:p>
          <a:p>
            <a:r>
              <a:rPr lang="en-US" dirty="0" smtClean="0"/>
              <a:t>Exploring effect of alpha-tocopherol and </a:t>
            </a:r>
            <a:r>
              <a:rPr lang="en-US" smtClean="0"/>
              <a:t>beta-carotene supplements</a:t>
            </a:r>
            <a:endParaRPr lang="en-US" dirty="0" smtClean="0"/>
          </a:p>
          <a:p>
            <a:pPr lvl="1"/>
            <a:r>
              <a:rPr lang="en-US" dirty="0" smtClean="0"/>
              <a:t>Reducing the risk of cancer and cardiovascular disease?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9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10.9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Including 29,133 male smokers aged 50–69 years</a:t>
                </a:r>
              </a:p>
              <a:p>
                <a:pPr lvl="1"/>
                <a:r>
                  <a:rPr lang="en-US" dirty="0"/>
                  <a:t>High-risk </a:t>
                </a:r>
                <a:r>
                  <a:rPr lang="en-US" dirty="0" smtClean="0"/>
                  <a:t>group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new cases of lung cancer within reasonable time</a:t>
                </a:r>
              </a:p>
              <a:p>
                <a:r>
                  <a:rPr lang="en-US" dirty="0" smtClean="0"/>
                  <a:t>Participants randomized into four </a:t>
                </a:r>
                <a:r>
                  <a:rPr lang="en-US" dirty="0"/>
                  <a:t>different treatment groups</a:t>
                </a:r>
              </a:p>
              <a:p>
                <a:pPr lvl="1"/>
                <a:r>
                  <a:rPr lang="en-US" dirty="0"/>
                  <a:t>Alpha-tocopherol (a form of vitamin E)</a:t>
                </a:r>
              </a:p>
              <a:p>
                <a:pPr lvl="1"/>
                <a:r>
                  <a:rPr lang="en-US" dirty="0"/>
                  <a:t>Beta-carotene (a precursor of vitamin A)</a:t>
                </a:r>
              </a:p>
              <a:p>
                <a:pPr lvl="1"/>
                <a:r>
                  <a:rPr lang="en-US" dirty="0"/>
                  <a:t>Both alpha-tocopherol and beta-carotene</a:t>
                </a:r>
              </a:p>
              <a:p>
                <a:pPr lvl="1"/>
                <a:r>
                  <a:rPr lang="en-US" dirty="0" smtClean="0"/>
                  <a:t>Placebo</a:t>
                </a:r>
              </a:p>
              <a:p>
                <a:r>
                  <a:rPr lang="en-US" dirty="0"/>
                  <a:t>876 new cases of lung cancer by </a:t>
                </a:r>
                <a:r>
                  <a:rPr lang="en-US" dirty="0" smtClean="0"/>
                  <a:t>the end of April </a:t>
                </a:r>
                <a:r>
                  <a:rPr lang="en-US" dirty="0"/>
                  <a:t>1993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8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10.9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Higher incidence rate among receivers of beta-carotene</a:t>
                </a:r>
              </a:p>
              <a:p>
                <a:pPr lvl="1"/>
                <a:r>
                  <a:rPr lang="en-US" dirty="0" smtClean="0"/>
                  <a:t>Change of 18% (95% CI: [3%, 36%]) as compared to non-receivers</a:t>
                </a:r>
              </a:p>
              <a:p>
                <a:r>
                  <a:rPr lang="en-US" dirty="0" smtClean="0"/>
                  <a:t>No reduction in incidence rate among receivers of alpha-tocopherol</a:t>
                </a:r>
              </a:p>
              <a:p>
                <a:pPr lvl="1"/>
                <a:r>
                  <a:rPr lang="en-US" dirty="0" smtClean="0"/>
                  <a:t>Change of -2% (95% CI: [-14%, 12%]) as compared to non-receivers</a:t>
                </a:r>
                <a:endParaRPr lang="en-US" dirty="0"/>
              </a:p>
              <a:p>
                <a:r>
                  <a:rPr lang="en-US" dirty="0" smtClean="0"/>
                  <a:t>Surprising results</a:t>
                </a:r>
              </a:p>
              <a:p>
                <a:pPr lvl="1"/>
                <a:r>
                  <a:rPr lang="en-US" dirty="0"/>
                  <a:t>Beta-carotene not seeming to protect against lung </a:t>
                </a:r>
                <a:r>
                  <a:rPr lang="en-US" dirty="0" smtClean="0"/>
                  <a:t>cancer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Smokers should be avoiding high doses of beta-carotene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3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main sources of error in epidemiological studies</a:t>
            </a:r>
          </a:p>
          <a:p>
            <a:pPr lvl="1"/>
            <a:r>
              <a:rPr lang="en-US" dirty="0" smtClean="0"/>
              <a:t>Information bias</a:t>
            </a:r>
          </a:p>
          <a:p>
            <a:pPr lvl="1"/>
            <a:r>
              <a:rPr lang="en-US" dirty="0" smtClean="0"/>
              <a:t>Selection bias</a:t>
            </a:r>
          </a:p>
          <a:p>
            <a:pPr lvl="1"/>
            <a:r>
              <a:rPr lang="en-US" dirty="0" smtClean="0"/>
              <a:t>Confounding</a:t>
            </a:r>
          </a:p>
          <a:p>
            <a:r>
              <a:rPr lang="en-US" dirty="0" smtClean="0"/>
              <a:t>Information bias due to erroneous registration of exposure or disease</a:t>
            </a:r>
          </a:p>
          <a:p>
            <a:pPr lvl="1"/>
            <a:r>
              <a:rPr lang="en-US" dirty="0" smtClean="0"/>
              <a:t>Some information bias in almost all epidemiological studies</a:t>
            </a:r>
          </a:p>
          <a:p>
            <a:pPr lvl="1"/>
            <a:r>
              <a:rPr lang="en-US" dirty="0" smtClean="0"/>
              <a:t>Nearly impossible to register exposure without measurement error</a:t>
            </a:r>
          </a:p>
          <a:p>
            <a:pPr lvl="1"/>
            <a:r>
              <a:rPr lang="en-US" dirty="0" smtClean="0"/>
              <a:t>Important to minimize measurement error and avoid systematic errors</a:t>
            </a:r>
          </a:p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bias due to non-representative study sample</a:t>
            </a:r>
          </a:p>
          <a:p>
            <a:pPr lvl="1"/>
            <a:r>
              <a:rPr lang="en-US" dirty="0" smtClean="0"/>
              <a:t>Study </a:t>
            </a:r>
            <a:r>
              <a:rPr lang="en-US" dirty="0" smtClean="0"/>
              <a:t>sample </a:t>
            </a:r>
            <a:r>
              <a:rPr lang="en-US" dirty="0" smtClean="0"/>
              <a:t>not representative of the study population</a:t>
            </a:r>
          </a:p>
          <a:p>
            <a:pPr lvl="1"/>
            <a:r>
              <a:rPr lang="en-US" dirty="0" smtClean="0"/>
              <a:t>Bias in effect measures (e.g., IRR or OR)</a:t>
            </a:r>
          </a:p>
          <a:p>
            <a:pPr lvl="1"/>
            <a:r>
              <a:rPr lang="en-US" dirty="0" smtClean="0"/>
              <a:t>Low participation or loss to follow-up in cohort studies</a:t>
            </a:r>
          </a:p>
          <a:p>
            <a:pPr lvl="1"/>
            <a:r>
              <a:rPr lang="en-US" dirty="0" smtClean="0"/>
              <a:t>Controls not obtained from base population of cases in case-control studies</a:t>
            </a:r>
          </a:p>
          <a:p>
            <a:r>
              <a:rPr lang="en-US" dirty="0" smtClean="0"/>
              <a:t>Confounding due to variable affecting both exposure and outcome</a:t>
            </a:r>
          </a:p>
          <a:p>
            <a:pPr lvl="1"/>
            <a:r>
              <a:rPr lang="en-US" dirty="0" smtClean="0"/>
              <a:t>Common cause of exposure and outcome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7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Reflecting whether </a:t>
            </a:r>
            <a:r>
              <a:rPr lang="en-US" dirty="0" smtClean="0"/>
              <a:t>or not findings are reliable and generalizable</a:t>
            </a:r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Internal validity</a:t>
            </a:r>
          </a:p>
          <a:p>
            <a:pPr lvl="1"/>
            <a:r>
              <a:rPr lang="en-US" dirty="0" smtClean="0"/>
              <a:t>External validity</a:t>
            </a:r>
          </a:p>
          <a:p>
            <a:r>
              <a:rPr lang="en-US" dirty="0" smtClean="0"/>
              <a:t>Internal validity relating to the design and conduct of the study</a:t>
            </a:r>
          </a:p>
          <a:p>
            <a:pPr lvl="1"/>
            <a:r>
              <a:rPr lang="en-US" dirty="0" smtClean="0"/>
              <a:t>Based on no substantial errors (information/selection bias, confounding)</a:t>
            </a:r>
          </a:p>
          <a:p>
            <a:pPr lvl="1"/>
            <a:r>
              <a:rPr lang="en-US" dirty="0" smtClean="0"/>
              <a:t>High when no errors in obtaining, analyzing, and interpreting data</a:t>
            </a:r>
          </a:p>
          <a:p>
            <a:pPr lvl="1"/>
            <a:r>
              <a:rPr lang="en-US" dirty="0" smtClean="0"/>
              <a:t>Prerequisite for external validity</a:t>
            </a:r>
          </a:p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7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smtClean="0"/>
              <a:t>epidemiological studies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epidemiological studies</a:t>
            </a:r>
          </a:p>
          <a:p>
            <a:pPr lvl="1"/>
            <a:r>
              <a:rPr lang="en-US" dirty="0" smtClean="0"/>
              <a:t>Observational studies</a:t>
            </a:r>
          </a:p>
          <a:p>
            <a:pPr lvl="1"/>
            <a:r>
              <a:rPr lang="en-US" dirty="0" smtClean="0"/>
              <a:t>Experimental studies</a:t>
            </a:r>
          </a:p>
          <a:p>
            <a:r>
              <a:rPr lang="en-US" dirty="0" smtClean="0"/>
              <a:t>Four types of observational studies</a:t>
            </a:r>
          </a:p>
          <a:p>
            <a:pPr lvl="1"/>
            <a:r>
              <a:rPr lang="en-US" dirty="0" smtClean="0"/>
              <a:t>Ecological studies</a:t>
            </a:r>
          </a:p>
          <a:p>
            <a:pPr lvl="1"/>
            <a:r>
              <a:rPr lang="en-US" dirty="0" smtClean="0"/>
              <a:t>Cross-sectional studies</a:t>
            </a:r>
          </a:p>
          <a:p>
            <a:pPr lvl="1"/>
            <a:r>
              <a:rPr lang="en-US" dirty="0" smtClean="0"/>
              <a:t>Case-control studies</a:t>
            </a:r>
          </a:p>
          <a:p>
            <a:pPr lvl="1"/>
            <a:r>
              <a:rPr lang="en-US" dirty="0" smtClean="0"/>
              <a:t>Cohort studies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7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validity relating to the generalizability of the findings</a:t>
            </a:r>
          </a:p>
          <a:p>
            <a:pPr lvl="1"/>
            <a:r>
              <a:rPr lang="en-US" dirty="0" smtClean="0"/>
              <a:t>Validity of applying findings to other contexts or other people</a:t>
            </a:r>
          </a:p>
          <a:p>
            <a:pPr lvl="1"/>
            <a:r>
              <a:rPr lang="en-US" dirty="0" smtClean="0"/>
              <a:t>Findings generalizable for subjects outside of the study population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240000"/>
            <a:ext cx="3290834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Sylinder 8"/>
          <p:cNvSpPr txBox="1"/>
          <p:nvPr/>
        </p:nvSpPr>
        <p:spPr>
          <a:xfrm>
            <a:off x="4320000" y="5220000"/>
            <a:ext cx="2408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Figure 1 in </a:t>
            </a:r>
            <a:r>
              <a:rPr lang="pt-BR" sz="1200" dirty="0"/>
              <a:t>Patino </a:t>
            </a:r>
            <a:r>
              <a:rPr lang="pt-BR" sz="1200" dirty="0" smtClean="0"/>
              <a:t>&amp; </a:t>
            </a:r>
            <a:r>
              <a:rPr lang="pt-BR" sz="1200" dirty="0"/>
              <a:t>Ferreira </a:t>
            </a:r>
            <a:r>
              <a:rPr lang="pt-BR" sz="1200" dirty="0" smtClean="0"/>
              <a:t>(</a:t>
            </a:r>
            <a:r>
              <a:rPr lang="pt-BR" sz="1200" dirty="0"/>
              <a:t>2018</a:t>
            </a:r>
            <a:r>
              <a:rPr lang="pt-BR" sz="1200" dirty="0" smtClean="0"/>
              <a:t>).</a:t>
            </a:r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8265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</a:t>
            </a:r>
            <a:r>
              <a:rPr lang="en-US" dirty="0" err="1" smtClean="0"/>
              <a:t>Skovlund</a:t>
            </a:r>
            <a:r>
              <a:rPr lang="en-US" dirty="0" smtClean="0"/>
              <a:t> E, Veierød MB. 2006.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dirty="0" err="1" smtClean="0"/>
              <a:t>akademisk</a:t>
            </a:r>
            <a:r>
              <a:rPr lang="en-US" dirty="0" smtClean="0"/>
              <a:t>.</a:t>
            </a:r>
          </a:p>
          <a:p>
            <a:r>
              <a:rPr lang="en-US" dirty="0"/>
              <a:t>Alpha-Tocopherol, Beta Carotene Cancer Prevention Study Group. The effect of vitamin E and beta carotene on the incidence of lung cancer and other cancers in male smokers.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1994;330(15):1029-1035. </a:t>
            </a:r>
            <a:r>
              <a:rPr lang="en-US" dirty="0" smtClean="0"/>
              <a:t>doi:10.1056/NEJM199404143301501.</a:t>
            </a:r>
          </a:p>
          <a:p>
            <a:r>
              <a:rPr lang="en-US" dirty="0" err="1" smtClean="0"/>
              <a:t>Patino</a:t>
            </a:r>
            <a:r>
              <a:rPr lang="en-US" dirty="0" smtClean="0"/>
              <a:t> CM </a:t>
            </a:r>
            <a:r>
              <a:rPr lang="en-US" dirty="0"/>
              <a:t>&amp; </a:t>
            </a:r>
            <a:r>
              <a:rPr lang="en-US" dirty="0" smtClean="0"/>
              <a:t>Ferreira JC. </a:t>
            </a:r>
            <a:r>
              <a:rPr lang="en-US" dirty="0"/>
              <a:t>(2018). Internal and external validity: can you apply research study results to your patients?. </a:t>
            </a:r>
            <a:r>
              <a:rPr lang="en-US" i="1" dirty="0" err="1"/>
              <a:t>Jornal</a:t>
            </a:r>
            <a:r>
              <a:rPr lang="en-US" i="1" dirty="0"/>
              <a:t> </a:t>
            </a:r>
            <a:r>
              <a:rPr lang="en-US" i="1" dirty="0" err="1"/>
              <a:t>Brasileiro</a:t>
            </a:r>
            <a:r>
              <a:rPr lang="en-US" i="1" dirty="0"/>
              <a:t> de </a:t>
            </a:r>
            <a:r>
              <a:rPr lang="en-US" i="1" dirty="0" err="1"/>
              <a:t>Pneumologia</a:t>
            </a:r>
            <a:r>
              <a:rPr lang="en-US" dirty="0"/>
              <a:t>, </a:t>
            </a:r>
            <a:r>
              <a:rPr lang="en-US" i="1" dirty="0"/>
              <a:t>44</a:t>
            </a:r>
            <a:r>
              <a:rPr lang="en-US" dirty="0"/>
              <a:t>(3), 183.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dx.doi.org/10.1590/s1806-37562018000000164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Veierød </a:t>
            </a:r>
            <a:r>
              <a:rPr lang="en-US" dirty="0"/>
              <a:t>MB, </a:t>
            </a:r>
            <a:r>
              <a:rPr lang="en-US" dirty="0" err="1"/>
              <a:t>Weiderpass</a:t>
            </a:r>
            <a:r>
              <a:rPr lang="en-US" dirty="0"/>
              <a:t> E, </a:t>
            </a:r>
            <a:r>
              <a:rPr lang="en-US" dirty="0" err="1"/>
              <a:t>Thörn</a:t>
            </a:r>
            <a:r>
              <a:rPr lang="en-US" dirty="0"/>
              <a:t> M, et al. A prospective study of pigmentation, sun exposure, and risk of cutaneous malignant melanoma in women. </a:t>
            </a:r>
            <a:r>
              <a:rPr lang="en-US" i="1" dirty="0"/>
              <a:t>J Natl Cancer Inst</a:t>
            </a:r>
            <a:r>
              <a:rPr lang="en-US" dirty="0"/>
              <a:t>. 2003;95(20):1530-1538. </a:t>
            </a:r>
            <a:r>
              <a:rPr lang="en-US" dirty="0" smtClean="0"/>
              <a:t>doi:10.1093/</a:t>
            </a:r>
            <a:r>
              <a:rPr lang="en-US" dirty="0" err="1" smtClean="0"/>
              <a:t>jnci</a:t>
            </a:r>
            <a:r>
              <a:rPr lang="en-US" dirty="0" smtClean="0"/>
              <a:t>/djg075.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Based on a group of healthy subjects </a:t>
                </a:r>
                <a:r>
                  <a:rPr lang="en-US" smtClean="0"/>
                  <a:t>(cohort) followed </a:t>
                </a:r>
                <a:r>
                  <a:rPr lang="en-US" dirty="0" smtClean="0"/>
                  <a:t>over time</a:t>
                </a:r>
              </a:p>
              <a:p>
                <a:r>
                  <a:rPr lang="en-US" dirty="0"/>
                  <a:t>Prospective (moving forward in time: present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en-US" dirty="0"/>
                  <a:t> future)</a:t>
                </a:r>
                <a:endParaRPr lang="en-US" dirty="0" smtClean="0"/>
              </a:p>
              <a:p>
                <a:r>
                  <a:rPr lang="en-US" dirty="0" smtClean="0"/>
                  <a:t>Several advantages</a:t>
                </a:r>
              </a:p>
              <a:p>
                <a:pPr lvl="1"/>
                <a:r>
                  <a:rPr lang="en-US" dirty="0" smtClean="0"/>
                  <a:t>Easy to understand</a:t>
                </a:r>
              </a:p>
              <a:p>
                <a:pPr lvl="1"/>
                <a:r>
                  <a:rPr lang="en-US" dirty="0" smtClean="0"/>
                  <a:t>Several exposures and endpoints possible</a:t>
                </a:r>
              </a:p>
              <a:p>
                <a:pPr lvl="1"/>
                <a:r>
                  <a:rPr lang="en-US" dirty="0" smtClean="0"/>
                  <a:t>Changes in exposure measured along the way as the study progresses</a:t>
                </a:r>
              </a:p>
              <a:p>
                <a:pPr lvl="1"/>
                <a:r>
                  <a:rPr lang="en-US" dirty="0" smtClean="0"/>
                  <a:t>Estimation of incidence rate possible</a:t>
                </a:r>
              </a:p>
              <a:p>
                <a:pPr lvl="1"/>
                <a:r>
                  <a:rPr lang="en-US" dirty="0" smtClean="0"/>
                  <a:t>Exposure measured before disease has occurred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recall bias </a:t>
                </a:r>
                <a:r>
                  <a:rPr lang="en-US" dirty="0" smtClean="0"/>
                  <a:t>avoided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studies,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disadvantages</a:t>
            </a:r>
          </a:p>
          <a:p>
            <a:pPr lvl="1"/>
            <a:r>
              <a:rPr lang="en-US" dirty="0"/>
              <a:t>Unsuited for very rare diseases</a:t>
            </a:r>
          </a:p>
          <a:p>
            <a:pPr lvl="1"/>
            <a:r>
              <a:rPr lang="en-US" dirty="0"/>
              <a:t>Long duration of follow-up may be required</a:t>
            </a:r>
          </a:p>
          <a:p>
            <a:pPr lvl="1"/>
            <a:r>
              <a:rPr lang="en-US" dirty="0"/>
              <a:t>May be expensive</a:t>
            </a:r>
          </a:p>
          <a:p>
            <a:pPr lvl="1"/>
            <a:r>
              <a:rPr lang="en-US" dirty="0"/>
              <a:t>Exposure and disease diagnoses may change over time</a:t>
            </a:r>
          </a:p>
          <a:p>
            <a:pPr lvl="1"/>
            <a:r>
              <a:rPr lang="en-US" dirty="0" smtClean="0"/>
              <a:t>Exposed subjects may receive </a:t>
            </a:r>
            <a:r>
              <a:rPr lang="en-US" dirty="0"/>
              <a:t>closer </a:t>
            </a:r>
            <a:r>
              <a:rPr lang="en-US" dirty="0" smtClean="0"/>
              <a:t>follow-up</a:t>
            </a:r>
            <a:endParaRPr lang="en-US" dirty="0"/>
          </a:p>
          <a:p>
            <a:pPr lvl="1"/>
            <a:r>
              <a:rPr lang="en-US" dirty="0"/>
              <a:t>Susceptible to withdrawal and loss to </a:t>
            </a:r>
            <a:r>
              <a:rPr lang="en-US" dirty="0" smtClean="0"/>
              <a:t>follow-up</a:t>
            </a:r>
          </a:p>
          <a:p>
            <a:r>
              <a:rPr lang="en-US" dirty="0"/>
              <a:t>Incidence rate ratio (IRR) as a common effect measure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studies,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Point estimate of IRR: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𝐼𝑅𝑅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𝐼𝑅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𝐼𝑅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nb-NO" b="0" dirty="0" smtClean="0"/>
              </a:p>
              <a:p>
                <a:r>
                  <a:rPr lang="en-US" dirty="0" smtClean="0"/>
                  <a:t>95% CI of IRR: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𝐼𝑅𝑅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−1.96</m:t>
                            </m:r>
                            <m:rad>
                              <m:radPr>
                                <m:degHide m:val="on"/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type m:val="lin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sup>
                        </m:s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𝐼𝑅𝑅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1.96</m:t>
                            </m:r>
                            <m:rad>
                              <m:radPr>
                                <m:degHide m:val="on"/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type m:val="lin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827891"/>
                  </p:ext>
                </p:extLst>
              </p:nvPr>
            </p:nvGraphicFramePr>
            <p:xfrm>
              <a:off x="1800000" y="1800000"/>
              <a:ext cx="8640000" cy="18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/>
                    <a:gridCol w="2700000"/>
                    <a:gridCol w="2700000"/>
                  </a:tblGrid>
                  <a:tr h="450000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Exposed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Unexposed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45000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Number of diseased (new cases)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</a:tr>
                  <a:tr h="45000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Number of person-years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</a:tr>
                  <a:tr h="45000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Incidence rate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𝐼𝑅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nb-NO" sz="1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nb-NO" sz="1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8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nb-NO" sz="18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8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nb-NO" sz="18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𝐼𝑅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nb-NO" sz="1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8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nb-NO" sz="18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8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nb-NO" sz="18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827891"/>
                  </p:ext>
                </p:extLst>
              </p:nvPr>
            </p:nvGraphicFramePr>
            <p:xfrm>
              <a:off x="1800000" y="1800000"/>
              <a:ext cx="8640000" cy="18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/>
                    <a:gridCol w="2700000"/>
                    <a:gridCol w="2700000"/>
                  </a:tblGrid>
                  <a:tr h="450000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Exposed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Unexposed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45000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Number of diseased (new cases)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20090" t="-100000" r="-100000" b="-33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20090" t="-100000" b="-336486"/>
                          </a:stretch>
                        </a:blipFill>
                      </a:tcPr>
                    </a:tc>
                  </a:tr>
                  <a:tr h="45000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Number of person-years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20090" t="-200000" r="-100000" b="-23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20090" t="-200000" b="-236486"/>
                          </a:stretch>
                        </a:blipFill>
                      </a:tcPr>
                    </a:tc>
                  </a:tr>
                  <a:tr h="45000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Incidence rate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20090" t="-300000" r="-100000" b="-13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20090" t="-300000" b="-1364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ktangel 7"/>
          <p:cNvSpPr/>
          <p:nvPr/>
        </p:nvSpPr>
        <p:spPr>
          <a:xfrm>
            <a:off x="5040000" y="1800000"/>
            <a:ext cx="2700000" cy="180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740000" y="1800000"/>
            <a:ext cx="2700000" cy="180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040000" y="2250000"/>
            <a:ext cx="2700000" cy="45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5040000" y="2700000"/>
            <a:ext cx="2700000" cy="45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5040000" y="3150000"/>
            <a:ext cx="2700000" cy="45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7740000" y="2250000"/>
            <a:ext cx="2700000" cy="45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7740000" y="2700000"/>
            <a:ext cx="2700000" cy="45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7740000" y="3150000"/>
            <a:ext cx="2700000" cy="45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10.8 in Aalen et al. (2006)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1" y="1825625"/>
            <a:ext cx="10279918" cy="366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10.8 in Aalen et al. (2006),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Women’s Lifestyle and Health Cohort Study (1991/92–1999)</a:t>
            </a:r>
          </a:p>
          <a:p>
            <a:pPr lvl="1"/>
            <a:r>
              <a:rPr lang="en-US" dirty="0" smtClean="0"/>
              <a:t>Norwegian-Swedish study of risk factors for malignant melanoma</a:t>
            </a:r>
          </a:p>
          <a:p>
            <a:pPr lvl="1"/>
            <a:r>
              <a:rPr lang="en-US" dirty="0" smtClean="0"/>
              <a:t>More than 100,000 included women aged 30–50 years</a:t>
            </a:r>
          </a:p>
          <a:p>
            <a:r>
              <a:rPr lang="en-US" dirty="0" smtClean="0"/>
              <a:t>Women followed to the </a:t>
            </a:r>
            <a:r>
              <a:rPr lang="en-US" u="sng" dirty="0" smtClean="0"/>
              <a:t>first occurring event</a:t>
            </a:r>
            <a:r>
              <a:rPr lang="en-US" dirty="0" smtClean="0"/>
              <a:t> after inclusion</a:t>
            </a:r>
          </a:p>
          <a:p>
            <a:pPr lvl="1"/>
            <a:r>
              <a:rPr lang="en-US" dirty="0" smtClean="0"/>
              <a:t>Emigration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eath (whatever the cause)</a:t>
            </a:r>
          </a:p>
          <a:p>
            <a:pPr lvl="1"/>
            <a:r>
              <a:rPr lang="en-US" dirty="0" smtClean="0"/>
              <a:t>Diagnosis of malignant melanoma</a:t>
            </a:r>
          </a:p>
          <a:p>
            <a:pPr lvl="1"/>
            <a:r>
              <a:rPr lang="en-US" dirty="0" smtClean="0"/>
              <a:t>End of study (December 31, 1999)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91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10.8 in Aalen et al. (2006),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Questionnaire </a:t>
            </a:r>
            <a:r>
              <a:rPr lang="en-US" dirty="0" smtClean="0"/>
              <a:t>on, among other things, sun exposure</a:t>
            </a:r>
          </a:p>
          <a:p>
            <a:r>
              <a:rPr lang="en-US" dirty="0"/>
              <a:t>Defining two exposure groups</a:t>
            </a:r>
          </a:p>
          <a:p>
            <a:pPr lvl="1"/>
            <a:r>
              <a:rPr lang="en-US" dirty="0"/>
              <a:t>Unexposed: </a:t>
            </a:r>
            <a:r>
              <a:rPr lang="en-US" dirty="0">
                <a:solidFill>
                  <a:srgbClr val="FF0000"/>
                </a:solidFill>
              </a:rPr>
              <a:t>never sunburned</a:t>
            </a:r>
            <a:r>
              <a:rPr lang="en-US" dirty="0"/>
              <a:t> at age 10–19 years</a:t>
            </a:r>
          </a:p>
          <a:p>
            <a:pPr lvl="1"/>
            <a:r>
              <a:rPr lang="en-US" dirty="0"/>
              <a:t>Exposed: </a:t>
            </a:r>
            <a:r>
              <a:rPr lang="en-US" dirty="0">
                <a:solidFill>
                  <a:srgbClr val="FF0000"/>
                </a:solidFill>
              </a:rPr>
              <a:t>sunburned two or more times per year</a:t>
            </a:r>
            <a:r>
              <a:rPr lang="en-US" dirty="0"/>
              <a:t> at age 10–19 years</a:t>
            </a:r>
          </a:p>
          <a:p>
            <a:r>
              <a:rPr lang="en-US" dirty="0" smtClean="0"/>
              <a:t>22,747 unexposed women</a:t>
            </a:r>
          </a:p>
          <a:p>
            <a:pPr lvl="1"/>
            <a:r>
              <a:rPr lang="en-US" dirty="0" smtClean="0"/>
              <a:t>22 cases of malignant melanoma</a:t>
            </a:r>
          </a:p>
          <a:p>
            <a:r>
              <a:rPr lang="en-US" dirty="0" smtClean="0"/>
              <a:t>21,273 exposed women</a:t>
            </a:r>
          </a:p>
          <a:p>
            <a:pPr lvl="1"/>
            <a:r>
              <a:rPr lang="en-US" dirty="0" smtClean="0"/>
              <a:t>55 cases of malignant melanoma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4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10.8 in Aalen et al. (2006), cont.</a:t>
            </a:r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625024"/>
              </p:ext>
            </p:extLst>
          </p:nvPr>
        </p:nvGraphicFramePr>
        <p:xfrm>
          <a:off x="1800000" y="2520000"/>
          <a:ext cx="8640000" cy="18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0"/>
                <a:gridCol w="2160000"/>
                <a:gridCol w="2160000"/>
              </a:tblGrid>
              <a:tr h="3600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Sunburn at the age of 10–19 years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Never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≥</a:t>
                      </a:r>
                      <a:r>
                        <a:rPr lang="en-US" sz="1600" b="1" baseline="0" dirty="0" smtClean="0"/>
                        <a:t> 2 times per year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of cases of malignant</a:t>
                      </a:r>
                      <a:r>
                        <a:rPr lang="en-US" sz="1600" b="1" baseline="0" dirty="0" smtClean="0"/>
                        <a:t> melanoma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of person-years</a:t>
                      </a:r>
                      <a:endParaRPr 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177,537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173,216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Incidence</a:t>
                      </a:r>
                      <a:r>
                        <a:rPr lang="en-US" sz="1600" b="1" baseline="0" dirty="0" smtClean="0"/>
                        <a:t> rate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0.000124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0.000318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10/08/2020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6120000" y="3240000"/>
            <a:ext cx="2160000" cy="10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8280000" y="3240000"/>
            <a:ext cx="2160000" cy="10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15378</TotalTime>
  <Words>1310</Words>
  <Application>Microsoft Office PowerPoint</Application>
  <PresentationFormat>Egendefinert</PresentationFormat>
  <Paragraphs>225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OUS - Overordnet – ENG</vt:lpstr>
      <vt:lpstr>Epidemiological Studies – Part 2</vt:lpstr>
      <vt:lpstr>Types of epidemiological studies</vt:lpstr>
      <vt:lpstr>Cohort studies</vt:lpstr>
      <vt:lpstr>Cohort studies, cont.</vt:lpstr>
      <vt:lpstr>Cohort studies, cont.</vt:lpstr>
      <vt:lpstr>Example 10.8 in Aalen et al. (2006)</vt:lpstr>
      <vt:lpstr>Example 10.8 in Aalen et al. (2006), cont.</vt:lpstr>
      <vt:lpstr>Example 10.8 in Aalen et al. (2006), cont.</vt:lpstr>
      <vt:lpstr>Example 10.8 in Aalen et al. (2006), cont.</vt:lpstr>
      <vt:lpstr>Example 10.8 in Aalen et al. (2006), cont.</vt:lpstr>
      <vt:lpstr>Observational studies</vt:lpstr>
      <vt:lpstr>Experimental studies</vt:lpstr>
      <vt:lpstr>Example 10.9 in Aalen et al. (2006)</vt:lpstr>
      <vt:lpstr>Example 10.9 in Aalen et al. (2006), cont.</vt:lpstr>
      <vt:lpstr>Example 10.9 in Aalen et al. (2006), cont.</vt:lpstr>
      <vt:lpstr>Example 10.9 in Aalen et al. (2006), cont.</vt:lpstr>
      <vt:lpstr>Sources of error</vt:lpstr>
      <vt:lpstr>Sources of error, cont.</vt:lpstr>
      <vt:lpstr>Validity</vt:lpstr>
      <vt:lpstr>Validity,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2774</cp:revision>
  <cp:lastPrinted>2019-09-03T08:42:04Z</cp:lastPrinted>
  <dcterms:created xsi:type="dcterms:W3CDTF">2019-06-26T08:58:56Z</dcterms:created>
  <dcterms:modified xsi:type="dcterms:W3CDTF">2020-10-08T13:05:33Z</dcterms:modified>
</cp:coreProperties>
</file>